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  <p:embeddedFont>
      <p:font typeface="DM Sans Light"/>
      <p:regular r:id="rId32"/>
      <p:bold r:id="rId33"/>
      <p:italic r:id="rId34"/>
      <p:boldItalic r:id="rId35"/>
    </p:embeddedFont>
    <p:embeddedFont>
      <p:font typeface="DM Sans SemiBold"/>
      <p:regular r:id="rId36"/>
      <p:bold r:id="rId37"/>
      <p:italic r:id="rId38"/>
      <p:boldItalic r:id="rId39"/>
    </p:embeddedFont>
    <p:embeddedFont>
      <p:font typeface="DM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regular.fntdata"/><Relationship Id="rId20" Type="http://schemas.openxmlformats.org/officeDocument/2006/relationships/slide" Target="slides/slide15.xml"/><Relationship Id="rId42" Type="http://schemas.openxmlformats.org/officeDocument/2006/relationships/font" Target="fonts/DMSans-italic.fntdata"/><Relationship Id="rId41" Type="http://schemas.openxmlformats.org/officeDocument/2006/relationships/font" Target="fonts/DM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DM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33" Type="http://schemas.openxmlformats.org/officeDocument/2006/relationships/font" Target="fonts/DMSansLight-bold.fntdata"/><Relationship Id="rId10" Type="http://schemas.openxmlformats.org/officeDocument/2006/relationships/slide" Target="slides/slide5.xml"/><Relationship Id="rId32" Type="http://schemas.openxmlformats.org/officeDocument/2006/relationships/font" Target="fonts/DMSansLight-regular.fntdata"/><Relationship Id="rId13" Type="http://schemas.openxmlformats.org/officeDocument/2006/relationships/slide" Target="slides/slide8.xml"/><Relationship Id="rId35" Type="http://schemas.openxmlformats.org/officeDocument/2006/relationships/font" Target="fonts/DMSans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DMSansLight-italic.fntdata"/><Relationship Id="rId15" Type="http://schemas.openxmlformats.org/officeDocument/2006/relationships/slide" Target="slides/slide10.xml"/><Relationship Id="rId37" Type="http://schemas.openxmlformats.org/officeDocument/2006/relationships/font" Target="fonts/DMSansSemiBold-bold.fntdata"/><Relationship Id="rId14" Type="http://schemas.openxmlformats.org/officeDocument/2006/relationships/slide" Target="slides/slide9.xml"/><Relationship Id="rId36" Type="http://schemas.openxmlformats.org/officeDocument/2006/relationships/font" Target="fonts/DMSa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DMSa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DMSans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5d5d17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85d5d17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8af987e277_2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8af987e277_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94a1ffec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94a1ffec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af987e27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8af987e27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8af987e277_2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8af987e277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5e05f884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85e05f884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94a1ffecd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94a1ffecd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8d6e90285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8d6e90285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8d6e9028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8d6e9028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9ba324a5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9ba324a5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9ba324a5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9ba324a5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8af987e277_2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8af987e277_2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5d5d17cbd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85d5d17cbd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85d5d17cb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85d5d17cb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5d5d17cb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85d5d17cb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af987e27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8af987e27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85d5d17cb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85d5d17cb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af987e277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8af987e277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5d5d17cb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85d5d17cb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8af987e277_2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8af987e277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13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14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14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82" name="Google Shape;282;p14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14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15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9" name="Google Shape;289;p15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0" name="Google Shape;290;p15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1" name="Google Shape;291;p15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1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16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296" name="Google Shape;296;p16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7" name="Google Shape;297;p16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8" name="Google Shape;298;p16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300" name="Google Shape;300;p17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17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4" name="Google Shape;304;p17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18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9" name="Google Shape;309;p18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310" name="Google Shape;310;p18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19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19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319" name="Google Shape;319;p20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4587725" y="-8750"/>
            <a:ext cx="4572001" cy="51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/>
          <p:nvPr>
            <p:ph type="title"/>
          </p:nvPr>
        </p:nvSpPr>
        <p:spPr>
          <a:xfrm>
            <a:off x="361975" y="923525"/>
            <a:ext cx="3860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r>
              <a:rPr lang="en"/>
              <a:t>与数据银行集成设计</a:t>
            </a:r>
            <a:endParaRPr/>
          </a:p>
        </p:txBody>
      </p:sp>
      <p:sp>
        <p:nvSpPr>
          <p:cNvPr id="321" name="Google Shape;321;p20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2025-10-10</a:t>
            </a:r>
            <a:endParaRPr/>
          </a:p>
        </p:txBody>
      </p:sp>
      <p:sp>
        <p:nvSpPr>
          <p:cNvPr id="322" name="Google Shape;322;p20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文档主要描述上层MVP应用与数据银行/数据胶囊数据集成层面的方案考虑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博导股份</a:t>
            </a:r>
            <a:endParaRPr/>
          </a:p>
        </p:txBody>
      </p:sp>
      <p:sp>
        <p:nvSpPr>
          <p:cNvPr id="397" name="Google Shape;397;p29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其中数据所有者app/数据使用者app即为</a:t>
            </a:r>
            <a:r>
              <a:rPr lang="en"/>
              <a:t>医问AI</a:t>
            </a:r>
            <a:r>
              <a:rPr lang="en"/>
              <a:t>，其承载了数据银行的业务前端能力</a:t>
            </a:r>
            <a:endParaRPr/>
          </a:p>
        </p:txBody>
      </p:sp>
      <p:sp>
        <p:nvSpPr>
          <p:cNvPr id="398" name="Google Shape;398;p29"/>
          <p:cNvSpPr txBox="1"/>
          <p:nvPr>
            <p:ph type="title"/>
          </p:nvPr>
        </p:nvSpPr>
        <p:spPr>
          <a:xfrm>
            <a:off x="719400" y="988550"/>
            <a:ext cx="77052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数据(数据胶囊)</a:t>
            </a:r>
            <a:r>
              <a:rPr lang="en"/>
              <a:t>消费过程</a:t>
            </a:r>
            <a:endParaRPr/>
          </a:p>
        </p:txBody>
      </p:sp>
      <p:pic>
        <p:nvPicPr>
          <p:cNvPr id="399" name="Google Shape;3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625" y="1404300"/>
            <a:ext cx="5725420" cy="25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/>
          <p:nvPr>
            <p:ph type="title"/>
          </p:nvPr>
        </p:nvSpPr>
        <p:spPr>
          <a:xfrm>
            <a:off x="1303800" y="598575"/>
            <a:ext cx="70305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数据分层存储架构</a:t>
            </a:r>
            <a:endParaRPr sz="1920"/>
          </a:p>
        </p:txBody>
      </p:sp>
      <p:sp>
        <p:nvSpPr>
          <p:cNvPr id="405" name="Google Shape;405;p30"/>
          <p:cNvSpPr txBox="1"/>
          <p:nvPr>
            <p:ph idx="1" type="body"/>
          </p:nvPr>
        </p:nvSpPr>
        <p:spPr>
          <a:xfrm>
            <a:off x="1303800" y="1386175"/>
            <a:ext cx="70305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数据接入层：提供设备采集个人健康生理数据的高速接入，以Kafka，MQTT等队列方式提供高并发数据接入能力，数据存留期较短；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热数据层：提供数据的实时查询和展示，如实时监测，预警提醒等，以TimescaleDB，Clickhouse等时序数据存储方式，优选TimescaleDB(基于PostgreSQL的扩展，可兼容OLTP和OLAP混合场景)，数据存储期限中短期；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分析/统计数据层：提供数据的分析和统计服务，如健康趋势数据，慢病数据，健康恢复数据等，以MySQL，PostgreSQL等存储方式，数据存储期限较长；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/>
              <a:t>冷数据层：多年期归档数据，服务于合规要求的数据，如原始数据，历史档案和备份数据；</a:t>
            </a:r>
            <a:endParaRPr/>
          </a:p>
        </p:txBody>
      </p:sp>
      <p:sp>
        <p:nvSpPr>
          <p:cNvPr id="406" name="Google Shape;406;p30"/>
          <p:cNvSpPr txBox="1"/>
          <p:nvPr>
            <p:ph idx="429496729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725"/>
              <a:t>博导股份</a:t>
            </a:r>
            <a:endParaRPr sz="725"/>
          </a:p>
        </p:txBody>
      </p:sp>
      <p:sp>
        <p:nvSpPr>
          <p:cNvPr id="407" name="Google Shape;407;p30"/>
          <p:cNvSpPr txBox="1"/>
          <p:nvPr/>
        </p:nvSpPr>
        <p:spPr>
          <a:xfrm>
            <a:off x="1368000" y="3802225"/>
            <a:ext cx="46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这个数据分层存储的思路很重要，不过看起来更像是数据生命周期：接入 - 调用 - 分析 - 冷却。- 林</a:t>
            </a:r>
            <a:endParaRPr i="1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3" name="Google Shape;413;p31"/>
          <p:cNvSpPr txBox="1"/>
          <p:nvPr>
            <p:ph idx="2" type="body"/>
          </p:nvPr>
        </p:nvSpPr>
        <p:spPr>
          <a:xfrm>
            <a:off x="4903650" y="1502550"/>
            <a:ext cx="34305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数据银行：医疗数据资产</a:t>
            </a:r>
            <a:endParaRPr/>
          </a:p>
        </p:txBody>
      </p:sp>
      <p:sp>
        <p:nvSpPr>
          <p:cNvPr id="414" name="Google Shape;414;p31"/>
          <p:cNvSpPr txBox="1"/>
          <p:nvPr>
            <p:ph idx="1" type="body"/>
          </p:nvPr>
        </p:nvSpPr>
        <p:spPr>
          <a:xfrm>
            <a:off x="1303800" y="1502450"/>
            <a:ext cx="34305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MVP</a:t>
            </a:r>
            <a:r>
              <a:rPr lang="en"/>
              <a:t>：用户基础数据</a:t>
            </a:r>
            <a:endParaRPr/>
          </a:p>
        </p:txBody>
      </p:sp>
      <p:sp>
        <p:nvSpPr>
          <p:cNvPr id="415" name="Google Shape;415;p31"/>
          <p:cNvSpPr txBox="1"/>
          <p:nvPr>
            <p:ph type="title"/>
          </p:nvPr>
        </p:nvSpPr>
        <p:spPr>
          <a:xfrm>
            <a:off x="1303800" y="598575"/>
            <a:ext cx="70305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数据关系设计</a:t>
            </a:r>
            <a:endParaRPr/>
          </a:p>
        </p:txBody>
      </p:sp>
      <p:sp>
        <p:nvSpPr>
          <p:cNvPr id="416" name="Google Shape;416;p31"/>
          <p:cNvSpPr txBox="1"/>
          <p:nvPr>
            <p:ph idx="429496729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725"/>
              <a:t>博导股份</a:t>
            </a:r>
            <a:endParaRPr sz="725"/>
          </a:p>
        </p:txBody>
      </p:sp>
      <p:pic>
        <p:nvPicPr>
          <p:cNvPr id="417" name="Google Shape;4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525" y="1787895"/>
            <a:ext cx="2431025" cy="274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075" y="1855622"/>
            <a:ext cx="2748432" cy="288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3199" y="2526348"/>
            <a:ext cx="773550" cy="76723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1"/>
          <p:cNvSpPr/>
          <p:nvPr/>
        </p:nvSpPr>
        <p:spPr>
          <a:xfrm>
            <a:off x="1168475" y="1395900"/>
            <a:ext cx="2710800" cy="321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21" name="Google Shape;421;p31"/>
          <p:cNvCxnSpPr/>
          <p:nvPr/>
        </p:nvCxnSpPr>
        <p:spPr>
          <a:xfrm rot="10800000">
            <a:off x="3204350" y="2159350"/>
            <a:ext cx="941100" cy="787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31"/>
          <p:cNvSpPr/>
          <p:nvPr/>
        </p:nvSpPr>
        <p:spPr>
          <a:xfrm>
            <a:off x="4073200" y="1449175"/>
            <a:ext cx="4002300" cy="328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23" name="Google Shape;423;p31"/>
          <p:cNvCxnSpPr/>
          <p:nvPr/>
        </p:nvCxnSpPr>
        <p:spPr>
          <a:xfrm flipH="1" rot="10800000">
            <a:off x="4666275" y="2934700"/>
            <a:ext cx="1396800" cy="130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31"/>
          <p:cNvSpPr txBox="1"/>
          <p:nvPr/>
        </p:nvSpPr>
        <p:spPr>
          <a:xfrm>
            <a:off x="4545250" y="435100"/>
            <a:ext cx="390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这个数据的实体-关系设计偏简单了，用于指导实际开发还会需要更多的信息，那就边做边补充了。-林</a:t>
            </a:r>
            <a:endParaRPr i="1" sz="13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 txBox="1"/>
          <p:nvPr>
            <p:ph type="title"/>
          </p:nvPr>
        </p:nvSpPr>
        <p:spPr>
          <a:xfrm>
            <a:off x="361975" y="988550"/>
            <a:ext cx="5356800" cy="28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</a:t>
            </a:r>
            <a:r>
              <a:rPr lang="en"/>
              <a:t>关系说明</a:t>
            </a:r>
            <a:endParaRPr/>
          </a:p>
          <a:p>
            <a:pPr indent="-173355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</a:pP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MVP即医问AI作为业务前端，需要承载维护系统的客户基础数据信息，包含个人客户和机构客户，如医生/患者，医院/药厂/医疗数据服务商等；</a:t>
            </a:r>
            <a:endParaRPr b="0" sz="13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355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</a:pP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数据银行作为医疗数据的托管和数据交易平台，需要承担核心医疗数据资产的存储，加工处理，安全保证以及可控访问，包含的医疗数据有</a:t>
            </a: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医疗检测报告，医生诊断证明，处方以及由硬件手环等采集到的个人健康数据</a:t>
            </a: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；</a:t>
            </a:r>
            <a:endParaRPr b="0" sz="13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355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</a:pP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数据在数据银行中主要以1阶胶囊形态存在，同时要确保数据银行中数据与数据主体(用户)之间的所有者关系永远可追溯；</a:t>
            </a:r>
            <a:endParaRPr b="0" sz="13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300"/>
          </a:p>
        </p:txBody>
      </p:sp>
      <p:sp>
        <p:nvSpPr>
          <p:cNvPr id="430" name="Google Shape;430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3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博导股份</a:t>
            </a:r>
            <a:endParaRPr/>
          </a:p>
        </p:txBody>
      </p:sp>
      <p:pic>
        <p:nvPicPr>
          <p:cNvPr descr="A glass ceiling" id="432" name="Google Shape;432;p32"/>
          <p:cNvPicPr preferRelativeResize="0"/>
          <p:nvPr/>
        </p:nvPicPr>
        <p:blipFill rotWithShape="1">
          <a:blip r:embed="rId3">
            <a:alphaModFix/>
          </a:blip>
          <a:srcRect b="10955" l="0" r="0" t="10955"/>
          <a:stretch/>
        </p:blipFill>
        <p:spPr>
          <a:xfrm>
            <a:off x="6289150" y="1793125"/>
            <a:ext cx="2853300" cy="3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" name="Google Shape;433;p32"/>
          <p:cNvCxnSpPr/>
          <p:nvPr/>
        </p:nvCxnSpPr>
        <p:spPr>
          <a:xfrm>
            <a:off x="356100" y="3843349"/>
            <a:ext cx="5362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>
            <p:ph idx="429496729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725"/>
              <a:t>博导股份</a:t>
            </a:r>
            <a:endParaRPr sz="725"/>
          </a:p>
        </p:txBody>
      </p:sp>
      <p:pic>
        <p:nvPicPr>
          <p:cNvPr id="439" name="Google Shape;4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475" y="1168800"/>
            <a:ext cx="5299816" cy="37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3"/>
          <p:cNvSpPr txBox="1"/>
          <p:nvPr>
            <p:ph idx="4294967295" type="title"/>
          </p:nvPr>
        </p:nvSpPr>
        <p:spPr>
          <a:xfrm>
            <a:off x="719400" y="848725"/>
            <a:ext cx="77052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慢病管理数据结构</a:t>
            </a:r>
            <a:endParaRPr sz="2320"/>
          </a:p>
        </p:txBody>
      </p:sp>
      <p:sp>
        <p:nvSpPr>
          <p:cNvPr id="441" name="Google Shape;441;p33"/>
          <p:cNvSpPr txBox="1"/>
          <p:nvPr>
            <p:ph idx="4294967295" type="title"/>
          </p:nvPr>
        </p:nvSpPr>
        <p:spPr>
          <a:xfrm>
            <a:off x="361975" y="1293325"/>
            <a:ext cx="25230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3"/>
              <a:t>数据银行与MVP</a:t>
            </a:r>
            <a:r>
              <a:rPr lang="en" sz="1533"/>
              <a:t>慢病数据</a:t>
            </a:r>
            <a:endParaRPr sz="1533"/>
          </a:p>
          <a:p>
            <a:pPr indent="-155575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慢病数据是在很长时间跨度内持续产生的数据，具有时序性数据特点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慢病数据有多源性异构特征，如临床数据(病例，化验单，医疗检测报告)，设备监测数据(血压计，血糖仪，手环)和行为与环境数据(运动量，睡眠质量，饮食记录等);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设计上，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采用星型模型以“维度”和“事件”两个视角进行数据采集，如时间，慢病类型，临床指标概念等维度数据和硬件设备采集健康数据，患者主动记录的用药遵从性记录等事件数据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>
            <p:ph type="title"/>
          </p:nvPr>
        </p:nvSpPr>
        <p:spPr>
          <a:xfrm>
            <a:off x="1303800" y="598575"/>
            <a:ext cx="70305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数据银行核心数据资产</a:t>
            </a:r>
            <a:endParaRPr sz="2020"/>
          </a:p>
        </p:txBody>
      </p:sp>
      <p:sp>
        <p:nvSpPr>
          <p:cNvPr id="447" name="Google Shape;447;p34"/>
          <p:cNvSpPr txBox="1"/>
          <p:nvPr>
            <p:ph idx="429496729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725"/>
              <a:t>博导股份</a:t>
            </a:r>
            <a:endParaRPr sz="725"/>
          </a:p>
        </p:txBody>
      </p:sp>
      <p:pic>
        <p:nvPicPr>
          <p:cNvPr id="448" name="Google Shape;4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50" y="1275225"/>
            <a:ext cx="5916892" cy="3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5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介绍数据银行</a:t>
            </a:r>
            <a:r>
              <a:rPr lang="en"/>
              <a:t>与MVP之间的集成标准和流程</a:t>
            </a:r>
            <a:endParaRPr/>
          </a:p>
        </p:txBody>
      </p:sp>
      <p:sp>
        <p:nvSpPr>
          <p:cNvPr id="454" name="Google Shape;454;p35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集成标准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6"/>
          <p:cNvSpPr txBox="1"/>
          <p:nvPr>
            <p:ph type="title"/>
          </p:nvPr>
        </p:nvSpPr>
        <p:spPr>
          <a:xfrm>
            <a:off x="1303800" y="598575"/>
            <a:ext cx="70305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MVP与数据银行间数据通信的签名机制</a:t>
            </a:r>
            <a:endParaRPr sz="2000"/>
          </a:p>
        </p:txBody>
      </p:sp>
      <p:pic>
        <p:nvPicPr>
          <p:cNvPr id="460" name="Google Shape;4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50" y="1212675"/>
            <a:ext cx="3048900" cy="362602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6"/>
          <p:cNvSpPr txBox="1"/>
          <p:nvPr>
            <p:ph idx="429496729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725"/>
              <a:t>博导股份</a:t>
            </a:r>
            <a:endParaRPr sz="725"/>
          </a:p>
        </p:txBody>
      </p:sp>
      <p:sp>
        <p:nvSpPr>
          <p:cNvPr id="462" name="Google Shape;462;p36"/>
          <p:cNvSpPr txBox="1"/>
          <p:nvPr>
            <p:ph idx="4294967295" type="title"/>
          </p:nvPr>
        </p:nvSpPr>
        <p:spPr>
          <a:xfrm>
            <a:off x="963025" y="1212663"/>
            <a:ext cx="25230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3"/>
              <a:t>数据银行与MVP</a:t>
            </a:r>
            <a:r>
              <a:rPr lang="en" sz="1533"/>
              <a:t>间数据签名</a:t>
            </a:r>
            <a:endParaRPr sz="1533"/>
          </a:p>
          <a:p>
            <a:pPr indent="-155575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数字签名和加密哈希函数(SHA-256, SHA-512)的区别：加密哈希函数的核心是“</a:t>
            </a:r>
            <a:r>
              <a:rPr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指纹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”，用于确保数据的“</a:t>
            </a:r>
            <a:r>
              <a:rPr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完整性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”；而数字签名（基于哈希的消息认证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码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），它使用一个密钥和SHA-512哈希函数来生成一个认证码，核心是“</a:t>
            </a:r>
            <a:r>
              <a:rPr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签名/认证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”，即确保数据的“</a:t>
            </a:r>
            <a:r>
              <a:rPr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完整性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”和“</a:t>
            </a:r>
            <a:r>
              <a:rPr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真实性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”；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数字签名包含对称签名(HMAC-SHA512)和非对称签名(RSA-PSS,ECDSA)机制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设计上，本方案中采用基于PKI的RSA-PSS签名方法，MVP与数据银行的参与者都需要通过PKI获取数字证书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/>
          <p:nvPr>
            <p:ph type="title"/>
          </p:nvPr>
        </p:nvSpPr>
        <p:spPr>
          <a:xfrm>
            <a:off x="1303800" y="598575"/>
            <a:ext cx="70305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数据采集者到数据所有者场景</a:t>
            </a:r>
            <a:endParaRPr sz="1520"/>
          </a:p>
        </p:txBody>
      </p:sp>
      <p:sp>
        <p:nvSpPr>
          <p:cNvPr id="468" name="Google Shape;468;p37"/>
          <p:cNvSpPr txBox="1"/>
          <p:nvPr>
            <p:ph idx="429496729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725"/>
              <a:t>博导股份</a:t>
            </a:r>
            <a:endParaRPr sz="725"/>
          </a:p>
        </p:txBody>
      </p:sp>
      <p:pic>
        <p:nvPicPr>
          <p:cNvPr id="469" name="Google Shape;4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650" y="1251675"/>
            <a:ext cx="4311627" cy="389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7"/>
          <p:cNvSpPr txBox="1"/>
          <p:nvPr>
            <p:ph idx="4294967295" type="title"/>
          </p:nvPr>
        </p:nvSpPr>
        <p:spPr>
          <a:xfrm>
            <a:off x="1130000" y="1352225"/>
            <a:ext cx="27330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3"/>
              <a:t>数据银行与MVP间</a:t>
            </a:r>
            <a:r>
              <a:rPr lang="en" sz="1533"/>
              <a:t>交互标准</a:t>
            </a:r>
            <a:endParaRPr sz="1533"/>
          </a:p>
          <a:p>
            <a:pPr indent="-161854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数据采集者（医院，体检中心等）通过数据银行将用户的检测报告发送给用户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1854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数据采集者从APP界面向数据银行下发转移指令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1854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指令参数包含：</a:t>
            </a:r>
            <a:r>
              <a:rPr b="0" lang="en" sz="9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原始报告文件PDF|JPEG， 元数据（报告类型，报告Owner，报告采集机构）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>
            <p:ph type="title"/>
          </p:nvPr>
        </p:nvSpPr>
        <p:spPr>
          <a:xfrm>
            <a:off x="1303800" y="598575"/>
            <a:ext cx="7030500" cy="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数据所有者到数据使用者场景</a:t>
            </a:r>
            <a:endParaRPr sz="1520"/>
          </a:p>
        </p:txBody>
      </p:sp>
      <p:sp>
        <p:nvSpPr>
          <p:cNvPr id="476" name="Google Shape;476;p38"/>
          <p:cNvSpPr txBox="1"/>
          <p:nvPr>
            <p:ph idx="429496729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725"/>
              <a:t>博导股份</a:t>
            </a:r>
            <a:endParaRPr sz="725"/>
          </a:p>
        </p:txBody>
      </p:sp>
      <p:pic>
        <p:nvPicPr>
          <p:cNvPr id="477" name="Google Shape;4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000" y="1217175"/>
            <a:ext cx="4935776" cy="392632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8"/>
          <p:cNvSpPr txBox="1"/>
          <p:nvPr>
            <p:ph idx="4294967295" type="title"/>
          </p:nvPr>
        </p:nvSpPr>
        <p:spPr>
          <a:xfrm>
            <a:off x="1108500" y="1217175"/>
            <a:ext cx="26562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3"/>
              <a:t>数据银行与MVP间</a:t>
            </a:r>
            <a:r>
              <a:rPr lang="en" sz="1533"/>
              <a:t>交互标准</a:t>
            </a:r>
            <a:endParaRPr sz="1533"/>
          </a:p>
          <a:p>
            <a:pPr indent="-161854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数据所有者通过数据银行向数据使用者授权数据使用，其中包含授权过程和数据下载过程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1854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数据所有者从APP下发数据授权指令，包含：</a:t>
            </a:r>
            <a:r>
              <a:rPr b="0" lang="en" sz="98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目标数据胶囊范围，使用者标识，隐私级别，（可选）发送数据内容类型和授权时效性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1854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数据银行向数据使用者返回授权令牌</a:t>
            </a: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1854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数据使用者携带授权令牌通过APP向数据银行发起数据获取请求；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介绍数据银行的概念背景，核心元素以及数据的转移机制</a:t>
            </a:r>
            <a:endParaRPr/>
          </a:p>
        </p:txBody>
      </p:sp>
      <p:sp>
        <p:nvSpPr>
          <p:cNvPr id="328" name="Google Shape;328;p21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概念背景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9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type="title"/>
          </p:nvPr>
        </p:nvSpPr>
        <p:spPr>
          <a:xfrm>
            <a:off x="361975" y="988550"/>
            <a:ext cx="5356800" cy="28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数据银行背景</a:t>
            </a:r>
            <a:endParaRPr/>
          </a:p>
          <a:p>
            <a:pPr indent="-18161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300"/>
              <a:buFont typeface="Arial"/>
              <a:buChar char="•"/>
            </a:pP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为了提高个人健康数据管理的效率和方便用户使用</a:t>
            </a: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b="0" sz="13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161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1300"/>
              <a:buFont typeface="Arial"/>
              <a:buChar char="•"/>
            </a:pP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通过一个集成式的云数据银行作为枢纽，可以高效并充分满足四个场景的个人健康数据的生成、管理、流通、应用。</a:t>
            </a:r>
            <a:endParaRPr b="0" sz="13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161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1300"/>
              <a:buFont typeface="Arial"/>
              <a:buChar char="•"/>
            </a:pP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数据银行的数据安全问题将是重中之重，是用户手机端健康数据的一个镜像，也是一个备份。</a:t>
            </a:r>
            <a:endParaRPr b="0" sz="13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161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1300"/>
              <a:buFont typeface="Arial"/>
              <a:buChar char="•"/>
            </a:pPr>
            <a:r>
              <a:rPr b="0" lang="en" sz="13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数据银行必然增加很多复杂性，增加了风险，但是带来的效益则远超风险的成本</a:t>
            </a:r>
            <a:endParaRPr b="0" sz="300"/>
          </a:p>
        </p:txBody>
      </p:sp>
      <p:sp>
        <p:nvSpPr>
          <p:cNvPr id="334" name="Google Shape;334;p22"/>
          <p:cNvSpPr txBox="1"/>
          <p:nvPr>
            <p:ph idx="1" type="body"/>
          </p:nvPr>
        </p:nvSpPr>
        <p:spPr>
          <a:xfrm>
            <a:off x="361975" y="3888577"/>
            <a:ext cx="3777000" cy="69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数据银行的核心功能是 </a:t>
            </a:r>
            <a:r>
              <a:rPr b="1" lang="en" sz="16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数据托管 + 授权管理 + 数据交易 + 合规审计</a:t>
            </a:r>
            <a:r>
              <a:rPr lang="en" sz="16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endParaRPr sz="200"/>
          </a:p>
        </p:txBody>
      </p:sp>
      <p:sp>
        <p:nvSpPr>
          <p:cNvPr id="335" name="Google Shape;335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22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博导股份</a:t>
            </a:r>
            <a:endParaRPr/>
          </a:p>
        </p:txBody>
      </p:sp>
      <p:pic>
        <p:nvPicPr>
          <p:cNvPr descr="A glass ceiling" id="337" name="Google Shape;337;p22"/>
          <p:cNvPicPr preferRelativeResize="0"/>
          <p:nvPr/>
        </p:nvPicPr>
        <p:blipFill rotWithShape="1">
          <a:blip r:embed="rId3">
            <a:alphaModFix/>
          </a:blip>
          <a:srcRect b="10955" l="0" r="0" t="10955"/>
          <a:stretch/>
        </p:blipFill>
        <p:spPr>
          <a:xfrm>
            <a:off x="6289150" y="1793125"/>
            <a:ext cx="2853300" cy="335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22"/>
          <p:cNvCxnSpPr/>
          <p:nvPr/>
        </p:nvCxnSpPr>
        <p:spPr>
          <a:xfrm>
            <a:off x="356100" y="3843349"/>
            <a:ext cx="5362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博导股份</a:t>
            </a:r>
            <a:endParaRPr/>
          </a:p>
        </p:txBody>
      </p:sp>
      <p:sp>
        <p:nvSpPr>
          <p:cNvPr id="345" name="Google Shape;345;p23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r>
              <a:rPr lang="en"/>
              <a:t>作为数据银行的数据来源渠道，其与数据银行的数据流通需要设定一个标准规范。</a:t>
            </a:r>
            <a:endParaRPr/>
          </a:p>
        </p:txBody>
      </p:sp>
      <p:sp>
        <p:nvSpPr>
          <p:cNvPr id="346" name="Google Shape;346;p23"/>
          <p:cNvSpPr txBox="1"/>
          <p:nvPr>
            <p:ph idx="3" type="subTitle"/>
          </p:nvPr>
        </p:nvSpPr>
        <p:spPr>
          <a:xfrm>
            <a:off x="2490450" y="732775"/>
            <a:ext cx="41631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数据托管</a:t>
            </a:r>
            <a:endParaRPr/>
          </a:p>
        </p:txBody>
      </p:sp>
      <p:sp>
        <p:nvSpPr>
          <p:cNvPr id="347" name="Google Shape;347;p23"/>
          <p:cNvSpPr txBox="1"/>
          <p:nvPr>
            <p:ph type="title"/>
          </p:nvPr>
        </p:nvSpPr>
        <p:spPr>
          <a:xfrm>
            <a:off x="719450" y="988550"/>
            <a:ext cx="77052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数据银行作为数据流通交易的管理平台，数据是其运行的基石，而数据的获取机制才是数据银行的源头活水。</a:t>
            </a:r>
            <a:endParaRPr i="1" sz="1300"/>
          </a:p>
        </p:txBody>
      </p:sp>
      <p:pic>
        <p:nvPicPr>
          <p:cNvPr descr="The glass and metal facade of a skyscraper. " id="348" name="Google Shape;348;p23"/>
          <p:cNvPicPr preferRelativeResize="0"/>
          <p:nvPr/>
        </p:nvPicPr>
        <p:blipFill rotWithShape="1">
          <a:blip r:embed="rId3">
            <a:alphaModFix/>
          </a:blip>
          <a:srcRect b="781" l="22903" r="22913" t="1495"/>
          <a:stretch/>
        </p:blipFill>
        <p:spPr>
          <a:xfrm>
            <a:off x="3982600" y="2427950"/>
            <a:ext cx="1179000" cy="14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博导股份</a:t>
            </a:r>
            <a:endParaRPr/>
          </a:p>
        </p:txBody>
      </p:sp>
      <p:sp>
        <p:nvSpPr>
          <p:cNvPr id="354" name="Google Shape;354;p24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数据胶囊(1阶)作为数据银行的核心存储元素，是数据银行的基本存储单位，其主要组成部分包含：元数据(基因数据)，概要数据和原始数据。</a:t>
            </a:r>
            <a:endParaRPr/>
          </a:p>
        </p:txBody>
      </p:sp>
      <p:sp>
        <p:nvSpPr>
          <p:cNvPr id="355" name="Google Shape;355;p24"/>
          <p:cNvSpPr txBox="1"/>
          <p:nvPr>
            <p:ph idx="3" type="subTitle"/>
          </p:nvPr>
        </p:nvSpPr>
        <p:spPr>
          <a:xfrm>
            <a:off x="2490450" y="732775"/>
            <a:ext cx="41631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数据银行的存储单位：1阶胶囊</a:t>
            </a:r>
            <a:endParaRPr/>
          </a:p>
        </p:txBody>
      </p:sp>
      <p:sp>
        <p:nvSpPr>
          <p:cNvPr id="356" name="Google Shape;356;p24"/>
          <p:cNvSpPr txBox="1"/>
          <p:nvPr>
            <p:ph type="title"/>
          </p:nvPr>
        </p:nvSpPr>
        <p:spPr>
          <a:xfrm>
            <a:off x="719400" y="988550"/>
            <a:ext cx="77052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数据胶囊</a:t>
            </a:r>
            <a:endParaRPr/>
          </a:p>
        </p:txBody>
      </p:sp>
      <p:pic>
        <p:nvPicPr>
          <p:cNvPr id="357" name="Google Shape;3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525" y="1395225"/>
            <a:ext cx="3421061" cy="259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4"/>
          <p:cNvSpPr txBox="1"/>
          <p:nvPr/>
        </p:nvSpPr>
        <p:spPr>
          <a:xfrm>
            <a:off x="6930525" y="909050"/>
            <a:ext cx="19269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注：这个权益与定制处理考虑的问题比较复杂，理论分析与设计和实际的实现会有很多不同。</a:t>
            </a:r>
            <a:endParaRPr i="1" sz="11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目前设计了5级隐私级别处理，采用这个</a:t>
            </a:r>
            <a:r>
              <a:rPr i="1" lang="en" sz="11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权益与定制</a:t>
            </a:r>
            <a:r>
              <a:rPr i="1" lang="en" sz="11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模块隔离了一般用户的直接数据访问，会起重要作用。</a:t>
            </a:r>
            <a:endParaRPr i="1" sz="11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不过大多数检查报告单对医生都是敞开的，属于0级隐私。这种情况下，这个复杂的功能就用不上了，而是会提供一个便捷的数据抽取和分析系统，方便医生的查看与分析。- 林</a:t>
            </a:r>
            <a:endParaRPr i="1" sz="11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博导股份</a:t>
            </a:r>
            <a:endParaRPr/>
          </a:p>
        </p:txBody>
      </p:sp>
      <p:sp>
        <p:nvSpPr>
          <p:cNvPr id="365" name="Google Shape;365;p25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阶胶囊即为由MVP采集得到的用户原始数据，如医疗检测报告，医生诊断证明，处方以及由硬件手环等采集到的个人健康数据，等。</a:t>
            </a:r>
            <a:endParaRPr/>
          </a:p>
        </p:txBody>
      </p:sp>
      <p:sp>
        <p:nvSpPr>
          <p:cNvPr id="366" name="Google Shape;366;p25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</a:t>
            </a:r>
            <a:r>
              <a:rPr lang="en"/>
              <a:t>阶胶囊</a:t>
            </a:r>
            <a:endParaRPr/>
          </a:p>
        </p:txBody>
      </p:sp>
      <p:sp>
        <p:nvSpPr>
          <p:cNvPr id="367" name="Google Shape;367;p25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MVP</a:t>
            </a:r>
            <a:r>
              <a:rPr lang="en"/>
              <a:t>端采集的原始数据</a:t>
            </a:r>
            <a:endParaRPr/>
          </a:p>
        </p:txBody>
      </p:sp>
      <p:pic>
        <p:nvPicPr>
          <p:cNvPr id="368" name="Google Shape;3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900" y="3476492"/>
            <a:ext cx="806475" cy="4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介绍数据银行的</a:t>
            </a:r>
            <a:r>
              <a:rPr lang="en"/>
              <a:t>逻辑架构，数据架构以及动态运行机制</a:t>
            </a:r>
            <a:endParaRPr/>
          </a:p>
        </p:txBody>
      </p:sp>
      <p:sp>
        <p:nvSpPr>
          <p:cNvPr id="374" name="Google Shape;374;p26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实现设计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 fontScale="5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博导股份</a:t>
            </a:r>
            <a:endParaRPr/>
          </a:p>
        </p:txBody>
      </p:sp>
      <p:sp>
        <p:nvSpPr>
          <p:cNvPr id="381" name="Google Shape;381;p27"/>
          <p:cNvSpPr txBox="1"/>
          <p:nvPr>
            <p:ph idx="2" type="subTitle"/>
          </p:nvPr>
        </p:nvSpPr>
        <p:spPr>
          <a:xfrm>
            <a:off x="2490450" y="732775"/>
            <a:ext cx="4163100" cy="153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逻辑架构图</a:t>
            </a:r>
            <a:endParaRPr/>
          </a:p>
        </p:txBody>
      </p:sp>
      <p:pic>
        <p:nvPicPr>
          <p:cNvPr id="382" name="Google Shape;3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349" y="1123675"/>
            <a:ext cx="5752149" cy="329334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7"/>
          <p:cNvSpPr txBox="1"/>
          <p:nvPr>
            <p:ph type="title"/>
          </p:nvPr>
        </p:nvSpPr>
        <p:spPr>
          <a:xfrm>
            <a:off x="361975" y="1123725"/>
            <a:ext cx="2523000" cy="32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33"/>
              <a:t>数据银行</a:t>
            </a:r>
            <a:r>
              <a:rPr lang="en" sz="1533"/>
              <a:t>与MVP的关系</a:t>
            </a:r>
            <a:endParaRPr sz="1533"/>
          </a:p>
          <a:p>
            <a:pPr indent="-161854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数据银行作为数据生产要素的流通管理平台，未来将会打造成为一个提供医疗数据服务的开放API平台；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1854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医问AI只是作为众多接入应用终端之一；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1854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SzPts val="989"/>
              <a:buFont typeface="Arial"/>
              <a:buChar char="•"/>
            </a:pPr>
            <a:r>
              <a:rPr b="0" lang="en" sz="988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设计上，医问AI和数据银行应该具有独立的后台存储体系，而在医疗资产数据上则需要保持一定的集成性；</a:t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988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博导股份</a:t>
            </a:r>
            <a:endParaRPr/>
          </a:p>
        </p:txBody>
      </p:sp>
      <p:sp>
        <p:nvSpPr>
          <p:cNvPr id="389" name="Google Shape;389;p28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数据采集者/数据所有者/数据使用者的具体呈现形态是APP，如医问AI</a:t>
            </a:r>
            <a:endParaRPr/>
          </a:p>
        </p:txBody>
      </p:sp>
      <p:sp>
        <p:nvSpPr>
          <p:cNvPr id="390" name="Google Shape;390;p28"/>
          <p:cNvSpPr txBox="1"/>
          <p:nvPr>
            <p:ph type="title"/>
          </p:nvPr>
        </p:nvSpPr>
        <p:spPr>
          <a:xfrm>
            <a:off x="719400" y="988550"/>
            <a:ext cx="77052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数据(数据胶囊)转移机制</a:t>
            </a:r>
            <a:endParaRPr/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050" y="1345150"/>
            <a:ext cx="5841252" cy="25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